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82" r:id="rId2"/>
  </p:sldMasterIdLst>
  <p:notesMasterIdLst>
    <p:notesMasterId r:id="rId37"/>
  </p:notesMasterIdLst>
  <p:sldIdLst>
    <p:sldId id="256" r:id="rId3"/>
    <p:sldId id="772" r:id="rId4"/>
    <p:sldId id="1160" r:id="rId5"/>
    <p:sldId id="1161" r:id="rId6"/>
    <p:sldId id="1122" r:id="rId7"/>
    <p:sldId id="1154" r:id="rId8"/>
    <p:sldId id="1156" r:id="rId9"/>
    <p:sldId id="1157" r:id="rId10"/>
    <p:sldId id="1155" r:id="rId11"/>
    <p:sldId id="1159" r:id="rId12"/>
    <p:sldId id="1162" r:id="rId13"/>
    <p:sldId id="1163" r:id="rId14"/>
    <p:sldId id="1164" r:id="rId15"/>
    <p:sldId id="1165" r:id="rId16"/>
    <p:sldId id="1166" r:id="rId17"/>
    <p:sldId id="1169" r:id="rId18"/>
    <p:sldId id="1171" r:id="rId19"/>
    <p:sldId id="1172" r:id="rId20"/>
    <p:sldId id="1173" r:id="rId21"/>
    <p:sldId id="1175" r:id="rId22"/>
    <p:sldId id="1142" r:id="rId23"/>
    <p:sldId id="1143" r:id="rId24"/>
    <p:sldId id="1144" r:id="rId25"/>
    <p:sldId id="1145" r:id="rId26"/>
    <p:sldId id="1146" r:id="rId27"/>
    <p:sldId id="1148" r:id="rId28"/>
    <p:sldId id="1147" r:id="rId29"/>
    <p:sldId id="1149" r:id="rId30"/>
    <p:sldId id="1150" r:id="rId31"/>
    <p:sldId id="1151" r:id="rId32"/>
    <p:sldId id="1152" r:id="rId33"/>
    <p:sldId id="1153" r:id="rId34"/>
    <p:sldId id="771" r:id="rId35"/>
    <p:sldId id="693" r:id="rId36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00"/>
    <a:srgbClr val="008000"/>
    <a:srgbClr val="0000FF"/>
    <a:srgbClr val="FF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48" autoAdjust="0"/>
    <p:restoredTop sz="91079" autoAdjust="0"/>
  </p:normalViewPr>
  <p:slideViewPr>
    <p:cSldViewPr snapToGrid="0" snapToObjects="1">
      <p:cViewPr>
        <p:scale>
          <a:sx n="78" d="100"/>
          <a:sy n="78" d="100"/>
        </p:scale>
        <p:origin x="-1044" y="-1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slide" Target="slides/slide32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slide" Target="slides/slide31.xml"/><Relationship Id="rId38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notesMaster" Target="notesMasters/notesMaster1.xml"/><Relationship Id="rId40" Type="http://schemas.openxmlformats.org/officeDocument/2006/relationships/theme" Target="theme/theme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slide" Target="slides/slide34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slide" Target="slides/slide3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4/17/2016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4/17/2016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4/17/2016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4/17/2016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CB99D466-DC0A-4A90-8539-739DD912841B}" type="datetimeFigureOut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4/17/2016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defTabSz="914400">
              <a:defRPr/>
            </a:pPr>
            <a:endParaRPr lang="en-US" sz="24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2033E7BB-E705-481D-8CE7-242B606E3829}" type="slidenum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‹#›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2039930"/>
      </p:ext>
    </p:extLst>
  </p:cSld>
  <p:clrMapOvr>
    <a:masterClrMapping/>
  </p:clrMapOvr>
  <p:hf sldNum="0" hdr="0" ftr="0" dt="0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CEFF7678-FB01-46DD-B770-5081A0B7A981}" type="datetimeFigureOut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4/17/2016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defTabSz="914400">
              <a:defRPr/>
            </a:pPr>
            <a:endParaRPr lang="en-US" sz="24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5FB5F635-AA22-447A-827B-D4F768A53CB9}" type="slidenum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‹#›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640504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r>
              <a:rPr lang="en-US" altLang="en-US" sz="240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CIS 391 Fall 2008 </a:t>
            </a:r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defTabSz="914400"/>
            <a:endParaRPr lang="en-US" altLang="en-US" sz="24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r>
              <a:rPr lang="en-US" altLang="en-US" sz="240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t>       </a:t>
            </a:r>
            <a:fld id="{45B620CB-B951-4EFB-9605-81C93D4C284C}" type="slidenum">
              <a:rPr lang="en-US" altLang="en-US" sz="2400" smtClean="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‹#›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2103766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0BC400EA-249E-4E59-B17E-B5927A0A0044}" type="datetimeFigureOut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4/17/2016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defTabSz="914400">
              <a:defRPr/>
            </a:pPr>
            <a:endParaRPr lang="en-US" sz="24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0C2755CC-65CF-4588-8BB8-C688B5DA6BD9}" type="slidenum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‹#›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0351818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6060623D-A4E8-4EE3-A13D-9BE4F6FF78A6}" type="datetimeFigureOut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4/17/2016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defTabSz="914400">
              <a:defRPr/>
            </a:pPr>
            <a:endParaRPr lang="en-US" sz="24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E7F7D1B0-905D-4B94-9377-9942568E8F27}" type="slidenum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‹#›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4310819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CC41AF03-0884-448E-8464-62F004366E23}" type="datetimeFigureOut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4/17/2016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defTabSz="914400">
              <a:defRPr/>
            </a:pPr>
            <a:endParaRPr lang="en-US" sz="24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8F76ABBB-0F7A-4123-98CA-8993D5837280}" type="slidenum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‹#›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2100648"/>
      </p:ext>
    </p:extLst>
  </p:cSld>
  <p:clrMapOvr>
    <a:masterClrMapping/>
  </p:clrMapOvr>
  <p:hf sldNum="0" hdr="0" ftr="0" dt="0"/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DA681FAF-0453-4244-A0AE-804B90B0DBBC}" type="datetimeFigureOut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4/17/2016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defTabSz="914400">
              <a:defRPr/>
            </a:pPr>
            <a:endParaRPr lang="en-US" sz="24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AA521EC8-53EF-4545-AF17-B76795CB205C}" type="slidenum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‹#›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66563843"/>
      </p:ext>
    </p:extLst>
  </p:cSld>
  <p:clrMapOvr>
    <a:masterClrMapping/>
  </p:clrMapOvr>
  <p:hf sldNum="0" hdr="0" ftr="0" dt="0"/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54683C11-3BE3-4F57-B836-9F0BE920E73A}" type="datetimeFigureOut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4/17/2016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defTabSz="914400">
              <a:defRPr/>
            </a:pPr>
            <a:endParaRPr lang="en-US" sz="24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6A19DB6F-DA3F-48AE-A69A-9BCBDB31310B}" type="slidenum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‹#›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22754888"/>
      </p:ext>
    </p:extLst>
  </p:cSld>
  <p:clrMapOvr>
    <a:masterClrMapping/>
  </p:clrMapOvr>
  <p:hf sldNum="0"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4/17/2016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en-US" noProof="0" smtClean="0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C476A06A-7669-4222-AD17-C272D24917C9}" type="datetimeFigureOut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4/17/2016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defTabSz="914400">
              <a:defRPr/>
            </a:pPr>
            <a:endParaRPr lang="en-US" sz="24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C47262A1-31C9-4ECC-A967-FEA903B8A85C}" type="slidenum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‹#›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5657121"/>
      </p:ext>
    </p:extLst>
  </p:cSld>
  <p:clrMapOvr>
    <a:masterClrMapping/>
  </p:clrMapOvr>
  <p:hf sldNum="0" hdr="0" ftr="0" dt="0"/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A45C8CC3-C869-4ADA-BCA6-E16A910049A0}" type="datetimeFigureOut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4/17/2016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defTabSz="914400">
              <a:defRPr/>
            </a:pPr>
            <a:endParaRPr lang="en-US" sz="24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B02BB1BA-1A2F-40C2-BF0F-AD2FA3EDAEAC}" type="slidenum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‹#›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6492565"/>
      </p:ext>
    </p:extLst>
  </p:cSld>
  <p:clrMapOvr>
    <a:masterClrMapping/>
  </p:clrMapOvr>
  <p:hf sldNum="0" hdr="0" ftr="0" dt="0"/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11BEAA6A-1124-461E-BF97-6F63039FE7EB}" type="datetimeFigureOut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4/17/2016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 defTabSz="914400">
              <a:defRPr/>
            </a:pPr>
            <a:endParaRPr lang="en-US" sz="2400">
              <a:solidFill>
                <a:prstClr val="black"/>
              </a:solidFill>
              <a:cs typeface="Arial" panose="020B0604020202020204" pitchFamily="34" charset="0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pPr defTabSz="914400"/>
            <a:fld id="{F7ABE837-430D-4265-868A-A0F15D399433}" type="slidenum">
              <a:rPr lang="en-US" altLang="en-US" sz="2400">
                <a:solidFill>
                  <a:prstClr val="black"/>
                </a:solidFill>
                <a:latin typeface="Times New Roman" panose="02020603050405020304" pitchFamily="18" charset="0"/>
                <a:ea typeface="+mn-ea"/>
                <a:cs typeface="Arial" panose="020B0604020202020204" pitchFamily="34" charset="0"/>
              </a:rPr>
              <a:pPr defTabSz="914400"/>
              <a:t>‹#›</a:t>
            </a:fld>
            <a:endParaRPr lang="en-US" altLang="en-US" sz="2400">
              <a:solidFill>
                <a:prstClr val="black"/>
              </a:solidFill>
              <a:latin typeface="Times New Roman" panose="02020603050405020304" pitchFamily="18" charset="0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05781519"/>
      </p:ext>
    </p:extLst>
  </p:cSld>
  <p:clrMapOvr>
    <a:masterClrMapping/>
  </p:clrMapOvr>
  <p:hf sldNum="0" hdr="0" ftr="0" dt="0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4/17/2016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4/17/2016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4/17/2016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4/17/2016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4/17/2016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4/17/2016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4/17/2016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defTabSz="914400" fontAlgn="auto">
              <a:spcBef>
                <a:spcPts val="0"/>
              </a:spcBef>
              <a:spcAft>
                <a:spcPts val="0"/>
              </a:spcAft>
              <a:defRPr/>
            </a:pPr>
            <a:endParaRPr lang="en-US" sz="2400">
              <a:solidFill>
                <a:prstClr val="white"/>
              </a:solidFill>
              <a:latin typeface="Calibri"/>
              <a:ea typeface="+mn-ea"/>
              <a:cs typeface="Arial" panose="020B0604020202020204" pitchFamily="34" charset="0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ea typeface="MS PGothic" panose="020B0600070205080204" pitchFamily="34" charset="-128"/>
              </a:defRPr>
            </a:lvl9pPr>
          </a:lstStyle>
          <a:p>
            <a:pPr algn="r" defTabSz="914400"/>
            <a:r>
              <a:rPr lang="en-US" altLang="en-US" sz="1400">
                <a:solidFill>
                  <a:prstClr val="black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www.umbc.edu</a:t>
            </a:r>
          </a:p>
        </p:txBody>
      </p:sp>
    </p:spTree>
    <p:extLst>
      <p:ext uri="{BB962C8B-B14F-4D97-AF65-F5344CB8AC3E}">
        <p14:creationId xmlns:p14="http://schemas.microsoft.com/office/powerpoint/2010/main" val="41529498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3" r:id="rId1"/>
    <p:sldLayoutId id="2147483684" r:id="rId2"/>
    <p:sldLayoutId id="2147483685" r:id="rId3"/>
    <p:sldLayoutId id="2147483686" r:id="rId4"/>
    <p:sldLayoutId id="2147483687" r:id="rId5"/>
    <p:sldLayoutId id="2147483688" r:id="rId6"/>
    <p:sldLayoutId id="2147483689" r:id="rId7"/>
    <p:sldLayoutId id="2147483690" r:id="rId8"/>
    <p:sldLayoutId id="2147483691" r:id="rId9"/>
    <p:sldLayoutId id="2147483692" r:id="rId10"/>
    <p:sldLayoutId id="2147483693" r:id="rId11"/>
  </p:sldLayoutIdLst>
  <p:hf sldNum="0" hdr="0" ftr="0" dt="0"/>
  <p:txStyles>
    <p:titleStyle>
      <a:lvl1pPr algn="ctr" defTabSz="457200" rtl="0" eaLnBrk="1" fontAlgn="base" hangingPunct="1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MS PGothic" panose="020B0600070205080204" pitchFamily="34" charset="-128"/>
          <a:cs typeface="+mj-cs"/>
        </a:defRPr>
      </a:lvl1pPr>
      <a:lvl2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2pPr>
      <a:lvl3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3pPr>
      <a:lvl4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4pPr>
      <a:lvl5pPr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5pPr>
      <a:lvl6pPr marL="4572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6pPr>
      <a:lvl7pPr marL="9144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7pPr>
      <a:lvl8pPr marL="13716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8pPr>
      <a:lvl9pPr marL="1828800" algn="ctr" defTabSz="457200" rtl="0" eaLnBrk="1" fontAlgn="base" hangingPunct="1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anose="020F0502020204030204" pitchFamily="34" charset="0"/>
          <a:ea typeface="MS PGothic" panose="020B0600070205080204" pitchFamily="34" charset="-128"/>
        </a:defRPr>
      </a:lvl9pPr>
    </p:titleStyle>
    <p:bodyStyle>
      <a:lvl1pPr marL="342900" indent="-3429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1pPr>
      <a:lvl2pPr marL="742950" indent="-28575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2pPr>
      <a:lvl3pPr marL="11430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3pPr>
      <a:lvl4pPr marL="16002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4pPr>
      <a:lvl5pPr marL="2057400" indent="-228600" algn="l" defTabSz="457200" rtl="0" eaLnBrk="1" fontAlgn="base" hangingPunct="1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MS PGothic" panose="020B0600070205080204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</a:t>
            </a:r>
            <a:r>
              <a:rPr lang="en-US" altLang="en-US" sz="4000" dirty="0" smtClean="0"/>
              <a:t>20 – </a:t>
            </a:r>
            <a:r>
              <a:rPr lang="en-US" altLang="en-US" sz="4000" dirty="0" smtClean="0"/>
              <a:t>Classes and Modules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</a:t>
            </a:r>
            <a:r>
              <a:rPr lang="en-US" dirty="0" smtClean="0">
                <a:ea typeface="+mn-ea"/>
              </a:rPr>
              <a:t>Gibson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Jeremy Dixon</a:t>
            </a:r>
            <a:endParaRPr lang="en-US" dirty="0" smtClean="0">
              <a:ea typeface="+mn-ea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71418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 smtClean="0"/>
              <a:t>Based </a:t>
            </a:r>
            <a:r>
              <a:rPr lang="en-US" sz="1600" dirty="0"/>
              <a:t>on </a:t>
            </a:r>
            <a:r>
              <a:rPr lang="en-US" sz="1600" dirty="0" smtClean="0"/>
              <a:t>slides from the book author, and previous iterations of the course</a:t>
            </a:r>
            <a:endParaRPr lang="en-US" sz="16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Reusing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77072" cy="4156799"/>
          </a:xfrm>
        </p:spPr>
        <p:txBody>
          <a:bodyPr/>
          <a:lstStyle/>
          <a:p>
            <a:r>
              <a:rPr lang="en-US" dirty="0" smtClean="0"/>
              <a:t>If </a:t>
            </a:r>
            <a:r>
              <a:rPr lang="en-US" dirty="0"/>
              <a:t>we take the time to write a good function, </a:t>
            </a:r>
            <a:r>
              <a:rPr lang="en-US" dirty="0" smtClean="0"/>
              <a:t>we might want </a:t>
            </a:r>
            <a:r>
              <a:rPr lang="en-US" dirty="0"/>
              <a:t>to reuse </a:t>
            </a:r>
            <a:r>
              <a:rPr lang="en-US" dirty="0" smtClean="0"/>
              <a:t>it later!</a:t>
            </a:r>
          </a:p>
          <a:p>
            <a:pPr lvl="3"/>
            <a:endParaRPr lang="en-US" dirty="0"/>
          </a:p>
          <a:p>
            <a:r>
              <a:rPr lang="en-US" dirty="0" smtClean="0"/>
              <a:t>It should have the characteristics of good code</a:t>
            </a:r>
          </a:p>
          <a:p>
            <a:pPr lvl="1"/>
            <a:r>
              <a:rPr lang="en-US" dirty="0" smtClean="0"/>
              <a:t>Clear, efficient, well-commented, and reliable</a:t>
            </a:r>
          </a:p>
          <a:p>
            <a:pPr lvl="1"/>
            <a:r>
              <a:rPr lang="en-US" dirty="0" smtClean="0"/>
              <a:t>Should be </a:t>
            </a:r>
            <a:r>
              <a:rPr lang="en-US" dirty="0" smtClean="0"/>
              <a:t>exhaustively tested </a:t>
            </a:r>
            <a:r>
              <a:rPr lang="en-US" dirty="0" smtClean="0"/>
              <a:t>to ensure that it performs exactly as we want it to</a:t>
            </a:r>
          </a:p>
          <a:p>
            <a:pPr lvl="2"/>
            <a:r>
              <a:rPr lang="en-US" sz="2800" dirty="0" smtClean="0"/>
              <a:t>Reusing bad code causes problems in new places!</a:t>
            </a: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750106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Modules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382000" cy="4156799"/>
          </a:xfrm>
        </p:spPr>
        <p:txBody>
          <a:bodyPr/>
          <a:lstStyle/>
          <a:p>
            <a:r>
              <a:rPr lang="en-US" dirty="0" smtClean="0"/>
              <a:t>A </a:t>
            </a:r>
            <a:r>
              <a:rPr lang="en-US" b="1" i="1" dirty="0" smtClean="0"/>
              <a:t>module</a:t>
            </a:r>
            <a:r>
              <a:rPr lang="en-US" dirty="0" smtClean="0"/>
              <a:t> is a Python file that contains definitions (of functions) and other statements</a:t>
            </a:r>
          </a:p>
          <a:p>
            <a:pPr lvl="1"/>
            <a:r>
              <a:rPr lang="en-US" dirty="0" smtClean="0"/>
              <a:t>Named just like a regular Python file: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dirty="0" smtClean="0"/>
              <a:t>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myModule.py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Modules allow us to easily reuse parts of our code that may be generally useful</a:t>
            </a:r>
          </a:p>
          <a:p>
            <a:pPr lvl="1"/>
            <a:r>
              <a:rPr lang="en-US" dirty="0" smtClean="0"/>
              <a:t>Functions like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isPrime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num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r>
              <a:rPr lang="en-US" dirty="0" smtClean="0"/>
              <a:t> or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getValidInput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(min, max)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72275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Importing Modules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use a module, we must first </a:t>
            </a:r>
            <a:r>
              <a:rPr lang="en-US" b="1" i="1" dirty="0" smtClean="0"/>
              <a:t>import</a:t>
            </a:r>
            <a:r>
              <a:rPr lang="en-US" dirty="0" smtClean="0"/>
              <a:t> it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There are three different ways of importing: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import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somefile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from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somefile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import *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from  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somefile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import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className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The </a:t>
            </a:r>
            <a:r>
              <a:rPr lang="en-US" dirty="0" smtClean="0"/>
              <a:t>difference is </a:t>
            </a:r>
            <a:r>
              <a:rPr lang="en-US" u="sng" dirty="0" smtClean="0"/>
              <a:t>what</a:t>
            </a:r>
            <a:r>
              <a:rPr lang="en-US" dirty="0" smtClean="0"/>
              <a:t> </a:t>
            </a:r>
            <a:r>
              <a:rPr lang="en-US" dirty="0"/>
              <a:t>gets imported from the file and </a:t>
            </a:r>
            <a:r>
              <a:rPr lang="en-US" u="sng" dirty="0"/>
              <a:t>what name</a:t>
            </a:r>
            <a:r>
              <a:rPr lang="en-US" dirty="0"/>
              <a:t> refers to it after importing</a:t>
            </a:r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692097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38556"/>
            <a:ext cx="8229600" cy="1143000"/>
          </a:xfrm>
        </p:spPr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06384" cy="4156799"/>
          </a:xfrm>
        </p:spPr>
        <p:txBody>
          <a:bodyPr/>
          <a:lstStyle/>
          <a:p>
            <a:r>
              <a:rPr lang="en-US" dirty="0"/>
              <a:t>In </a:t>
            </a:r>
            <a:r>
              <a:rPr lang="en-US" dirty="0" smtClean="0"/>
              <a:t>Lab 9, </a:t>
            </a:r>
            <a:r>
              <a:rPr lang="en-US" dirty="0"/>
              <a:t>when we practiced using </a:t>
            </a:r>
            <a:r>
              <a:rPr lang="en-US" dirty="0" err="1"/>
              <a:t>pdb</a:t>
            </a:r>
            <a:r>
              <a:rPr lang="en-US" dirty="0"/>
              <a:t> </a:t>
            </a:r>
            <a:r>
              <a:rPr lang="en-US" dirty="0" smtClean="0"/>
              <a:t>(Python </a:t>
            </a:r>
            <a:r>
              <a:rPr lang="en-US" dirty="0"/>
              <a:t>debugger), we </a:t>
            </a:r>
            <a:r>
              <a:rPr lang="en-US" dirty="0" smtClean="0"/>
              <a:t>used </a:t>
            </a:r>
            <a:r>
              <a:rPr lang="en-US" dirty="0"/>
              <a:t>the import </a:t>
            </a:r>
            <a:r>
              <a:rPr lang="en-US" dirty="0" smtClean="0"/>
              <a:t>command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import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pdb</a:t>
            </a:r>
            <a:endParaRPr lang="en-US" dirty="0"/>
          </a:p>
          <a:p>
            <a:endParaRPr lang="en-US" dirty="0" smtClean="0"/>
          </a:p>
          <a:p>
            <a:r>
              <a:rPr lang="en-US" dirty="0" smtClean="0"/>
              <a:t>This </a:t>
            </a:r>
            <a:r>
              <a:rPr lang="en-US" dirty="0"/>
              <a:t>command imports the </a:t>
            </a:r>
            <a:r>
              <a:rPr lang="en-US" u="sng" dirty="0" smtClean="0"/>
              <a:t>entire</a:t>
            </a:r>
            <a:r>
              <a:rPr lang="en-US" dirty="0" smtClean="0"/>
              <a:t> 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pdb.py</a:t>
            </a:r>
            <a:r>
              <a:rPr lang="en-US" dirty="0" smtClean="0"/>
              <a:t> file</a:t>
            </a:r>
          </a:p>
          <a:p>
            <a:pPr lvl="1"/>
            <a:r>
              <a:rPr lang="en-US" dirty="0" smtClean="0"/>
              <a:t>Every single thing in the file is now available</a:t>
            </a:r>
          </a:p>
          <a:p>
            <a:pPr lvl="1"/>
            <a:r>
              <a:rPr lang="en-US" dirty="0" smtClean="0"/>
              <a:t>This includes functions, classes, constants, etc.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14518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use the things we’ve imported this way, we need to append the filename and a period to the front of its name (“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myModule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smtClean="0"/>
              <a:t>”)</a:t>
            </a:r>
          </a:p>
          <a:p>
            <a:pPr lvl="3"/>
            <a:endParaRPr lang="en-US" dirty="0"/>
          </a:p>
          <a:p>
            <a:r>
              <a:rPr lang="en-US" dirty="0" smtClean="0"/>
              <a:t>To access a function called </a:t>
            </a:r>
            <a:r>
              <a:rPr lang="en-US" dirty="0" err="1" smtClean="0"/>
              <a:t>myFunction</a:t>
            </a:r>
            <a:r>
              <a:rPr lang="en-US" dirty="0" smtClean="0"/>
              <a:t>:</a:t>
            </a:r>
          </a:p>
          <a:p>
            <a:pPr marL="457200" lvl="1" indent="0">
              <a:buNone/>
            </a:pPr>
            <a:r>
              <a:rPr lang="en-US" dirty="0" smtClean="0"/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myModule.myFunction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(34)</a:t>
            </a:r>
            <a:endParaRPr lang="en-US" dirty="0"/>
          </a:p>
          <a:p>
            <a:r>
              <a:rPr lang="en-US" dirty="0"/>
              <a:t>To access a class method:</a:t>
            </a:r>
          </a:p>
          <a:p>
            <a:pPr marL="457200" lvl="1" indent="0">
              <a:buNone/>
            </a:pPr>
            <a:r>
              <a:rPr lang="en-US" dirty="0"/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myModule.myClass.classMethod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774728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someFile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import *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113776" cy="4156799"/>
          </a:xfrm>
        </p:spPr>
        <p:txBody>
          <a:bodyPr/>
          <a:lstStyle/>
          <a:p>
            <a:r>
              <a:rPr lang="en-US" dirty="0" smtClean="0"/>
              <a:t>Again, </a:t>
            </a:r>
            <a:r>
              <a:rPr lang="en-US" u="sng" dirty="0" smtClean="0"/>
              <a:t>everything</a:t>
            </a:r>
            <a:r>
              <a:rPr lang="en-US" dirty="0" smtClean="0"/>
              <a:t> in the file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someFile.py</a:t>
            </a:r>
            <a:r>
              <a:rPr lang="en-US" dirty="0" smtClean="0"/>
              <a:t> gets imported (we gain access to it)</a:t>
            </a:r>
          </a:p>
          <a:p>
            <a:pPr lvl="1"/>
            <a:r>
              <a:rPr lang="en-US" sz="3200" dirty="0"/>
              <a:t>The star (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*</a:t>
            </a:r>
            <a:r>
              <a:rPr lang="en-US" sz="3200" dirty="0"/>
              <a:t>) means </a:t>
            </a:r>
            <a:r>
              <a:rPr lang="en-US" sz="3200" dirty="0" smtClean="0"/>
              <a:t>we import every </a:t>
            </a:r>
            <a:r>
              <a:rPr lang="en-US" sz="3200" dirty="0" smtClean="0"/>
              <a:t/>
            </a:r>
            <a:br>
              <a:rPr lang="en-US" sz="3200" dirty="0" smtClean="0"/>
            </a:br>
            <a:r>
              <a:rPr lang="en-US" sz="3200" dirty="0" smtClean="0"/>
              <a:t>single </a:t>
            </a:r>
            <a:r>
              <a:rPr lang="en-US" sz="3200" dirty="0" smtClean="0"/>
              <a:t>thing from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someFile.py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/>
          </a:p>
          <a:p>
            <a:r>
              <a:rPr lang="en-US" dirty="0"/>
              <a:t>Be careful!</a:t>
            </a:r>
          </a:p>
          <a:p>
            <a:pPr lvl="1"/>
            <a:r>
              <a:rPr lang="en-US" dirty="0"/>
              <a:t>Using this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import</a:t>
            </a:r>
            <a:r>
              <a:rPr lang="en-US" dirty="0"/>
              <a:t> command can easily overwrite an existing function or variable</a:t>
            </a:r>
          </a:p>
          <a:p>
            <a:endParaRPr lang="en-US" dirty="0" smtClean="0"/>
          </a:p>
          <a:p>
            <a:pPr lvl="3"/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890915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someFile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import *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55152" cy="4156799"/>
          </a:xfrm>
        </p:spPr>
        <p:txBody>
          <a:bodyPr/>
          <a:lstStyle/>
          <a:p>
            <a:r>
              <a:rPr lang="en-US" dirty="0" smtClean="0"/>
              <a:t>When we use this import, if we want to refer </a:t>
            </a:r>
            <a:br>
              <a:rPr lang="en-US" dirty="0" smtClean="0"/>
            </a:br>
            <a:r>
              <a:rPr lang="en-US" dirty="0" smtClean="0"/>
              <a:t>to anything, we can just use its name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We no longer need to use “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someFile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smtClean="0"/>
              <a:t>” </a:t>
            </a:r>
            <a:br>
              <a:rPr lang="en-US" dirty="0" smtClean="0"/>
            </a:br>
            <a:r>
              <a:rPr lang="en-US" dirty="0" smtClean="0"/>
              <a:t>in front of the things we want to access</a:t>
            </a:r>
          </a:p>
          <a:p>
            <a:pPr marL="457200" lvl="1" indent="0">
              <a:buNone/>
            </a:pPr>
            <a:r>
              <a:rPr lang="en-US" dirty="0" smtClean="0"/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myFunction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(34)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myClass.classMethod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3545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4172"/>
            <a:ext cx="8229600" cy="1143000"/>
          </a:xfrm>
        </p:spPr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someFile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import 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u="sng" dirty="0"/>
              <a:t>Only</a:t>
            </a:r>
            <a:r>
              <a:rPr lang="en-US" dirty="0"/>
              <a:t> the item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 in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someFile.py</a:t>
            </a:r>
            <a:r>
              <a:rPr lang="en-US" dirty="0"/>
              <a:t> is imported</a:t>
            </a:r>
          </a:p>
          <a:p>
            <a:pPr lvl="3"/>
            <a:endParaRPr lang="en-US" dirty="0"/>
          </a:p>
          <a:p>
            <a:r>
              <a:rPr lang="en-US" dirty="0"/>
              <a:t>After importing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r>
              <a:rPr lang="en-US" dirty="0"/>
              <a:t>, you can refer to it </a:t>
            </a:r>
            <a:r>
              <a:rPr lang="en-US" dirty="0" smtClean="0"/>
              <a:t>by using just its name </a:t>
            </a:r>
            <a:r>
              <a:rPr lang="en-US" dirty="0" smtClean="0"/>
              <a:t>(no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someFile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.</a:t>
            </a:r>
            <a:r>
              <a:rPr lang="en-US" dirty="0" smtClean="0"/>
              <a:t>)</a:t>
            </a:r>
            <a:endParaRPr lang="en-US" dirty="0"/>
          </a:p>
          <a:p>
            <a:r>
              <a:rPr lang="en-US" dirty="0"/>
              <a:t>But again, be </a:t>
            </a:r>
            <a:r>
              <a:rPr lang="en-US" dirty="0" smtClean="0"/>
              <a:t>careful!</a:t>
            </a:r>
          </a:p>
          <a:p>
            <a:pPr lvl="1"/>
            <a:r>
              <a:rPr lang="en-US" dirty="0" smtClean="0"/>
              <a:t>This </a:t>
            </a:r>
            <a:r>
              <a:rPr lang="en-US" dirty="0"/>
              <a:t>would overwrite </a:t>
            </a:r>
            <a:r>
              <a:rPr lang="en-US" dirty="0" smtClean="0"/>
              <a:t>anything </a:t>
            </a:r>
            <a:r>
              <a:rPr lang="en-US" dirty="0" smtClean="0"/>
              <a:t>that </a:t>
            </a:r>
            <a:r>
              <a:rPr lang="en-US" dirty="0" smtClean="0"/>
              <a:t>is also called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886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14172"/>
            <a:ext cx="8229600" cy="1143000"/>
          </a:xfrm>
        </p:spPr>
        <p:txBody>
          <a:bodyPr/>
          <a:lstStyle/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someFile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import X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89264" cy="4156799"/>
          </a:xfrm>
        </p:spPr>
        <p:txBody>
          <a:bodyPr/>
          <a:lstStyle/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myModule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import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myClass</a:t>
            </a:r>
            <a:endParaRPr lang="en-US" dirty="0"/>
          </a:p>
          <a:p>
            <a:r>
              <a:rPr lang="en-US" dirty="0"/>
              <a:t>We have imported this class and its methods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myClass.classMethod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()</a:t>
            </a:r>
          </a:p>
          <a:p>
            <a:r>
              <a:rPr lang="en-US" dirty="0"/>
              <a:t>But not the other things in myModule.py</a:t>
            </a:r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	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myFunction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(34) </a:t>
            </a:r>
            <a:r>
              <a:rPr lang="en-US" i="1" dirty="0"/>
              <a:t>(not imported)</a:t>
            </a:r>
          </a:p>
          <a:p>
            <a:pPr lvl="3"/>
            <a:endParaRPr lang="en-US" dirty="0"/>
          </a:p>
          <a:p>
            <a:r>
              <a:rPr lang="en-US" dirty="0"/>
              <a:t>We can import multiple things using commas:</a:t>
            </a:r>
          </a:p>
          <a:p>
            <a:pPr marL="457200" lvl="1" indent="0">
              <a:buNone/>
            </a:pPr>
            <a:r>
              <a:rPr lang="en-US" b="1" dirty="0"/>
              <a:t>	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from </a:t>
            </a:r>
            <a:r>
              <a:rPr lang="en-US" b="1" dirty="0" err="1">
                <a:latin typeface="Courier New" panose="02070309020205020404" pitchFamily="49" charset="0"/>
                <a:cs typeface="Courier New" panose="02070309020205020404" pitchFamily="49" charset="0"/>
              </a:rPr>
              <a:t>myModule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import thing1, thing2</a:t>
            </a:r>
            <a:endParaRPr lang="en-US" b="1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2433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Where to Import From?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Where does Python look for module files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r>
              <a:rPr lang="en-US" dirty="0" smtClean="0"/>
              <a:t>In </a:t>
            </a:r>
            <a:r>
              <a:rPr lang="en-US" dirty="0" smtClean="0"/>
              <a:t>the current directory</a:t>
            </a:r>
          </a:p>
          <a:p>
            <a:r>
              <a:rPr lang="en-US" dirty="0" smtClean="0"/>
              <a:t>In a list of pre-defined </a:t>
            </a:r>
            <a:r>
              <a:rPr lang="en-US" dirty="0" smtClean="0"/>
              <a:t>directories</a:t>
            </a:r>
          </a:p>
          <a:p>
            <a:pPr lvl="1"/>
            <a:r>
              <a:rPr lang="en-US" dirty="0" smtClean="0"/>
              <a:t>These directories are where libraries like 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random</a:t>
            </a:r>
            <a:r>
              <a:rPr lang="en-US" dirty="0" smtClean="0"/>
              <a:t> and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pdb</a:t>
            </a:r>
            <a:r>
              <a:rPr lang="en-US" dirty="0" smtClean="0"/>
              <a:t> are stored</a:t>
            </a:r>
            <a:endParaRPr lang="en-US" dirty="0"/>
          </a:p>
          <a:p>
            <a:pPr lvl="3"/>
            <a:endParaRPr lang="en-US" dirty="0" smtClean="0"/>
          </a:p>
          <a:p>
            <a:pPr lvl="1"/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2023363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Stacks</a:t>
            </a:r>
          </a:p>
          <a:p>
            <a:r>
              <a:rPr lang="en-US" dirty="0"/>
              <a:t>Recursion</a:t>
            </a:r>
          </a:p>
          <a:p>
            <a:pPr lvl="1"/>
            <a:r>
              <a:rPr lang="en-US" sz="3200" dirty="0"/>
              <a:t>Recursion</a:t>
            </a:r>
            <a:endParaRPr lang="en-US" dirty="0"/>
          </a:p>
          <a:p>
            <a:pPr lvl="2"/>
            <a:r>
              <a:rPr lang="en-US" sz="3200" dirty="0"/>
              <a:t>Recursion</a:t>
            </a:r>
            <a:endParaRPr lang="en-US" dirty="0"/>
          </a:p>
          <a:p>
            <a:r>
              <a:rPr lang="en-US" dirty="0"/>
              <a:t>Additional examples</a:t>
            </a:r>
          </a:p>
          <a:p>
            <a:pPr lvl="1"/>
            <a:r>
              <a:rPr lang="en-US" dirty="0"/>
              <a:t>Summation</a:t>
            </a:r>
          </a:p>
          <a:p>
            <a:pPr lvl="1"/>
            <a:r>
              <a:rPr lang="en-US" dirty="0"/>
              <a:t>Hailstone Example (</a:t>
            </a:r>
            <a:r>
              <a:rPr lang="en-US" dirty="0" err="1"/>
              <a:t>Collatz</a:t>
            </a:r>
            <a:r>
              <a:rPr lang="en-US" dirty="0"/>
              <a:t>)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3205475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Object Oriented Programming:</a:t>
            </a:r>
            <a:br>
              <a:rPr lang="en-US" dirty="0" smtClean="0"/>
            </a:br>
            <a:r>
              <a:rPr lang="en-US" dirty="0" smtClean="0"/>
              <a:t>Defining Classes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873098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90000"/>
              </a:lnSpc>
            </a:pPr>
            <a:r>
              <a:rPr lang="en-US" altLang="en-US" dirty="0" smtClean="0">
                <a:ea typeface="ＭＳ Ｐゴシック" panose="020B0600070205080204" pitchFamily="34" charset="-128"/>
              </a:rPr>
              <a:t>A </a:t>
            </a:r>
            <a:r>
              <a:rPr lang="en-US" altLang="en-US" b="1" i="1" dirty="0" smtClean="0">
                <a:ea typeface="ＭＳ Ｐゴシック" panose="020B0600070205080204" pitchFamily="34" charset="-128"/>
              </a:rPr>
              <a:t>class</a:t>
            </a:r>
            <a:r>
              <a:rPr lang="en-US" altLang="en-US" i="1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is a special data type which defines how to build a certain kind of object.</a:t>
            </a:r>
          </a:p>
          <a:p>
            <a:pPr>
              <a:lnSpc>
                <a:spcPct val="90000"/>
              </a:lnSpc>
            </a:pPr>
            <a:r>
              <a:rPr lang="en-US" altLang="en-US" dirty="0" smtClean="0">
                <a:ea typeface="ＭＳ Ｐゴシック" panose="020B0600070205080204" pitchFamily="34" charset="-128"/>
              </a:rPr>
              <a:t>The </a:t>
            </a:r>
            <a:r>
              <a:rPr lang="en-US" altLang="en-US" b="1" i="1" dirty="0" smtClean="0">
                <a:ea typeface="ＭＳ Ｐゴシック" panose="020B0600070205080204" pitchFamily="34" charset="-128"/>
              </a:rPr>
              <a:t>class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 also stores some data items that are shared by all the instances of this class</a:t>
            </a:r>
          </a:p>
          <a:p>
            <a:pPr>
              <a:lnSpc>
                <a:spcPct val="90000"/>
              </a:lnSpc>
            </a:pPr>
            <a:r>
              <a:rPr lang="en-US" altLang="en-US" dirty="0" smtClean="0">
                <a:ea typeface="ＭＳ Ｐゴシック" panose="020B0600070205080204" pitchFamily="34" charset="-128"/>
              </a:rPr>
              <a:t>Classes are blueprints for something</a:t>
            </a:r>
          </a:p>
          <a:p>
            <a:pPr>
              <a:lnSpc>
                <a:spcPct val="90000"/>
              </a:lnSpc>
            </a:pPr>
            <a:r>
              <a:rPr lang="en-US" altLang="en-US" b="1" i="1" dirty="0" smtClean="0">
                <a:ea typeface="ＭＳ Ｐゴシック" panose="020B0600070205080204" pitchFamily="34" charset="-128"/>
              </a:rPr>
              <a:t>Instances</a:t>
            </a:r>
            <a:r>
              <a:rPr lang="en-US" altLang="en-US" i="1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dirty="0" smtClean="0">
                <a:ea typeface="ＭＳ Ｐゴシック" panose="020B0600070205080204" pitchFamily="34" charset="-128"/>
              </a:rPr>
              <a:t>are objects that are created which follow the definition given inside of the class</a:t>
            </a:r>
          </a:p>
        </p:txBody>
      </p:sp>
    </p:spTree>
    <p:extLst>
      <p:ext uri="{BB962C8B-B14F-4D97-AF65-F5344CB8AC3E}">
        <p14:creationId xmlns:p14="http://schemas.microsoft.com/office/powerpoint/2010/main" val="8100540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general, classes contain two things:</a:t>
            </a:r>
          </a:p>
          <a:p>
            <a:endParaRPr lang="en-US" dirty="0" smtClean="0"/>
          </a:p>
          <a:p>
            <a:pPr marL="914400" lvl="1" indent="-514350">
              <a:buFont typeface="+mj-lt"/>
              <a:buAutoNum type="arabicPeriod"/>
            </a:pPr>
            <a:r>
              <a:rPr lang="en-US" sz="3200" dirty="0" smtClean="0"/>
              <a:t>Attributes of an object (data members)</a:t>
            </a:r>
          </a:p>
          <a:p>
            <a:pPr marL="1314450" lvl="2" indent="-514350"/>
            <a:r>
              <a:rPr lang="en-US" sz="2800" dirty="0" smtClean="0"/>
              <a:t>Usually variables describing the thing</a:t>
            </a:r>
          </a:p>
          <a:p>
            <a:pPr marL="914400" lvl="1" indent="-514350">
              <a:buFont typeface="+mj-lt"/>
              <a:buAutoNum type="arabicPeriod"/>
            </a:pPr>
            <a:r>
              <a:rPr lang="en-US" sz="3200" dirty="0" smtClean="0"/>
              <a:t>Things that the object can do (methods)</a:t>
            </a:r>
          </a:p>
          <a:p>
            <a:pPr marL="1314450" lvl="2" indent="-514350"/>
            <a:r>
              <a:rPr lang="en-US" sz="2800" dirty="0" smtClean="0"/>
              <a:t>Usually functions describing the action</a:t>
            </a:r>
          </a:p>
        </p:txBody>
      </p:sp>
    </p:spTree>
    <p:extLst>
      <p:ext uri="{BB962C8B-B14F-4D97-AF65-F5344CB8AC3E}">
        <p14:creationId xmlns:p14="http://schemas.microsoft.com/office/powerpoint/2010/main" val="18196421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Parts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Data member:</a:t>
            </a:r>
            <a:r>
              <a:rPr lang="en-US" dirty="0"/>
              <a:t> A class variable or instance variable that holds data associated with a class and its objects</a:t>
            </a:r>
            <a:r>
              <a:rPr lang="en-US" dirty="0" smtClean="0"/>
              <a:t>.</a:t>
            </a:r>
          </a:p>
          <a:p>
            <a:r>
              <a:rPr lang="en-US" b="1" dirty="0" smtClean="0"/>
              <a:t>Method:</a:t>
            </a:r>
            <a:r>
              <a:rPr lang="en-US" dirty="0"/>
              <a:t> A special kind of function that is defined in a class definition.</a:t>
            </a:r>
          </a:p>
        </p:txBody>
      </p:sp>
    </p:spTree>
    <p:extLst>
      <p:ext uri="{BB962C8B-B14F-4D97-AF65-F5344CB8AC3E}">
        <p14:creationId xmlns:p14="http://schemas.microsoft.com/office/powerpoint/2010/main" val="6082726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Instances of a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b="1" dirty="0"/>
              <a:t>Object:</a:t>
            </a:r>
            <a:r>
              <a:rPr lang="en-US" dirty="0"/>
              <a:t> A unique instance of a data structure that's defined by its class. An object comprises both data members (class variables and instance variables) and methods.</a:t>
            </a:r>
          </a:p>
        </p:txBody>
      </p:sp>
    </p:spTree>
    <p:extLst>
      <p:ext uri="{BB962C8B-B14F-4D97-AF65-F5344CB8AC3E}">
        <p14:creationId xmlns:p14="http://schemas.microsoft.com/office/powerpoint/2010/main" val="20105164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Description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If a class describes a thing, we can think about it in terms of English</a:t>
            </a:r>
          </a:p>
          <a:p>
            <a:pPr lvl="1"/>
            <a:r>
              <a:rPr lang="en-US" dirty="0" smtClean="0"/>
              <a:t>Object -&gt; Noun</a:t>
            </a:r>
          </a:p>
          <a:p>
            <a:pPr lvl="1"/>
            <a:r>
              <a:rPr lang="en-US" dirty="0" smtClean="0"/>
              <a:t>Attribute -&gt; Adjective</a:t>
            </a:r>
          </a:p>
          <a:p>
            <a:pPr lvl="1"/>
            <a:r>
              <a:rPr lang="en-US" dirty="0" smtClean="0"/>
              <a:t>Method (Function) -&gt; Verb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3490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52688"/>
            <a:ext cx="7239000" cy="3673475"/>
          </a:xfrm>
        </p:spPr>
        <p:txBody>
          <a:bodyPr/>
          <a:lstStyle/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 Dog:</a:t>
            </a:r>
          </a:p>
          <a:p>
            <a:pPr marL="0" indent="0">
              <a:buNone/>
            </a:pPr>
            <a:endParaRPr lang="en-US" sz="1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__(self, name):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self.name = name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self.tricks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[]    # creates a new empty list for each dog</a:t>
            </a:r>
          </a:p>
          <a:p>
            <a:pPr marL="0" indent="0">
              <a:buNone/>
            </a:pPr>
            <a:endParaRPr lang="en-US" sz="1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add_trick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(self, trick):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self.tricks.append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(trick)</a:t>
            </a:r>
          </a:p>
          <a:p>
            <a:pPr marL="0" indent="0">
              <a:buNone/>
            </a:pPr>
            <a:endParaRPr lang="en-US" sz="1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d = Dog('Fido')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e = Dog('Buddy')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d.add_trick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('roll over')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e.add_trick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('play dead')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d.tricks</a:t>
            </a:r>
            <a:endParaRPr lang="en-US" sz="1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['roll over']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e.tricks</a:t>
            </a:r>
            <a:endParaRPr lang="en-US" sz="1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['play dead']</a:t>
            </a:r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8709" y="6553200"/>
            <a:ext cx="5254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Arial" panose="020B0604020202020204" pitchFamily="34" charset="0"/>
              </a:rPr>
              <a:t>From: https://docs.python.org/2/tutorial/classes.html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096000" y="3581400"/>
            <a:ext cx="2895600" cy="1200329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Creates an instance of dog (called an object)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Courier New" panose="02070309020205020404" pitchFamily="49" charset="0"/>
            </a:endParaRPr>
          </a:p>
        </p:txBody>
      </p:sp>
      <p:cxnSp>
        <p:nvCxnSpPr>
          <p:cNvPr id="24" name="Straight Arrow Connector 23"/>
          <p:cNvCxnSpPr>
            <a:stCxn id="23" idx="1"/>
          </p:cNvCxnSpPr>
          <p:nvPr/>
        </p:nvCxnSpPr>
        <p:spPr>
          <a:xfrm flipH="1">
            <a:off x="2514600" y="4181565"/>
            <a:ext cx="3581400" cy="31423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096000" y="4876800"/>
            <a:ext cx="28956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Refer to Fido as “d” from then on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Courier New" panose="02070309020205020404" pitchFamily="49" charset="0"/>
            </a:endParaRPr>
          </a:p>
        </p:txBody>
      </p:sp>
      <p:cxnSp>
        <p:nvCxnSpPr>
          <p:cNvPr id="16" name="Straight Arrow Connector 15"/>
          <p:cNvCxnSpPr>
            <a:stCxn id="14" idx="1"/>
          </p:cNvCxnSpPr>
          <p:nvPr/>
        </p:nvCxnSpPr>
        <p:spPr>
          <a:xfrm flipH="1" flipV="1">
            <a:off x="3200400" y="5029200"/>
            <a:ext cx="2895600" cy="2630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6096000" y="5791200"/>
            <a:ext cx="28956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Add a trick to Fido called ‘roll over’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Courier New" panose="02070309020205020404" pitchFamily="49" charset="0"/>
            </a:endParaRPr>
          </a:p>
        </p:txBody>
      </p:sp>
      <p:cxnSp>
        <p:nvCxnSpPr>
          <p:cNvPr id="20" name="Straight Arrow Connector 19"/>
          <p:cNvCxnSpPr>
            <a:stCxn id="18" idx="1"/>
          </p:cNvCxnSpPr>
          <p:nvPr/>
        </p:nvCxnSpPr>
        <p:spPr>
          <a:xfrm flipH="1" flipV="1">
            <a:off x="3124200" y="5105400"/>
            <a:ext cx="2971800" cy="11012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5167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  <p:bldP spid="14" grpId="0" animBg="1"/>
      <p:bldP spid="18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452688"/>
            <a:ext cx="7239000" cy="3673475"/>
          </a:xfrm>
        </p:spPr>
        <p:txBody>
          <a:bodyPr/>
          <a:lstStyle/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class Dog:</a:t>
            </a:r>
          </a:p>
          <a:p>
            <a:pPr marL="0" indent="0">
              <a:buNone/>
            </a:pPr>
            <a:endParaRPr lang="en-US" sz="1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__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init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__(self, name):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self.name = name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self.tricks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 []    # creates a new empty list for each dog</a:t>
            </a:r>
          </a:p>
          <a:p>
            <a:pPr marL="0" indent="0">
              <a:buNone/>
            </a:pPr>
            <a:endParaRPr lang="en-US" sz="1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add_trick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(self, trick):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   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self.tricks.append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(trick)</a:t>
            </a:r>
          </a:p>
          <a:p>
            <a:pPr marL="0" indent="0">
              <a:buNone/>
            </a:pPr>
            <a:endParaRPr lang="en-US" sz="1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d = Dog('Fido')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e = Dog('Buddy')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d.add_trick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('roll over')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e.add_trick</a:t>
            </a: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('play dead')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d.tricks</a:t>
            </a:r>
            <a:endParaRPr lang="en-US" sz="1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['roll over']</a:t>
            </a: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&gt;&gt;&gt; </a:t>
            </a:r>
            <a:r>
              <a:rPr lang="en-US" sz="12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e.tricks</a:t>
            </a:r>
            <a:endParaRPr lang="en-US" sz="12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r>
              <a:rPr lang="en-US" sz="1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['play dead']</a:t>
            </a:r>
            <a:endParaRPr lang="en-US" sz="1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-8709" y="6553200"/>
            <a:ext cx="525406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dirty="0">
                <a:solidFill>
                  <a:prstClr val="black"/>
                </a:solidFill>
                <a:latin typeface="Calibri"/>
                <a:ea typeface="+mn-ea"/>
                <a:cs typeface="Arial" panose="020B0604020202020204" pitchFamily="34" charset="0"/>
              </a:rPr>
              <a:t>From: https://docs.python.org/2/tutorial/classes.html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85800" y="990600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Class to build dogs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Courier New" panose="02070309020205020404" pitchFamily="49" charset="0"/>
            </a:endParaRPr>
          </a:p>
        </p:txBody>
      </p:sp>
      <p:cxnSp>
        <p:nvCxnSpPr>
          <p:cNvPr id="11" name="Straight Arrow Connector 10"/>
          <p:cNvCxnSpPr/>
          <p:nvPr/>
        </p:nvCxnSpPr>
        <p:spPr>
          <a:xfrm flipH="1">
            <a:off x="1066800" y="1828800"/>
            <a:ext cx="609600" cy="4572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6781800" y="2286000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Characteristic of dog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Courier New" panose="02070309020205020404" pitchFamily="49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562600" y="3733800"/>
            <a:ext cx="28956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Method (function) to add tricks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Courier New" panose="02070309020205020404" pitchFamily="49" charset="0"/>
            </a:endParaRPr>
          </a:p>
        </p:txBody>
      </p:sp>
      <p:cxnSp>
        <p:nvCxnSpPr>
          <p:cNvPr id="17" name="Straight Arrow Connector 16"/>
          <p:cNvCxnSpPr/>
          <p:nvPr/>
        </p:nvCxnSpPr>
        <p:spPr>
          <a:xfrm flipH="1">
            <a:off x="3048000" y="2667000"/>
            <a:ext cx="3733800" cy="53340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5" idx="1"/>
          </p:cNvCxnSpPr>
          <p:nvPr/>
        </p:nvCxnSpPr>
        <p:spPr>
          <a:xfrm flipH="1" flipV="1">
            <a:off x="3581400" y="3962401"/>
            <a:ext cx="1981200" cy="186898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638800" y="4953000"/>
            <a:ext cx="2895600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Creating a new dog  named ‘Fido’</a:t>
            </a:r>
            <a:endParaRPr lang="en-US" sz="2400" b="1" dirty="0">
              <a:solidFill>
                <a:prstClr val="black"/>
              </a:solidFill>
              <a:latin typeface="Calibri"/>
              <a:ea typeface="+mn-ea"/>
              <a:cs typeface="Courier New" panose="02070309020205020404" pitchFamily="49" charset="0"/>
            </a:endParaRPr>
          </a:p>
        </p:txBody>
      </p:sp>
      <p:cxnSp>
        <p:nvCxnSpPr>
          <p:cNvPr id="24" name="Straight Arrow Connector 23"/>
          <p:cNvCxnSpPr>
            <a:stCxn id="23" idx="1"/>
          </p:cNvCxnSpPr>
          <p:nvPr/>
        </p:nvCxnSpPr>
        <p:spPr>
          <a:xfrm flipH="1" flipV="1">
            <a:off x="2514600" y="4572000"/>
            <a:ext cx="3124200" cy="796499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951022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2" grpId="0" animBg="1"/>
      <p:bldP spid="15" grpId="0" animBg="1"/>
      <p:bldP spid="23" grpId="0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Defining a Class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Instances are objects that are created which follow the definition given inside of the class</a:t>
            </a:r>
          </a:p>
          <a:p>
            <a:r>
              <a:rPr lang="en-US" dirty="0" smtClean="0"/>
              <a:t>Python doesn’t use separate class interface definitions as in some languages</a:t>
            </a:r>
          </a:p>
          <a:p>
            <a:r>
              <a:rPr lang="en-US" dirty="0" smtClean="0"/>
              <a:t>You just define the class and then use it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1637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Everything an Object?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 smtClean="0">
                <a:ea typeface="ＭＳ Ｐゴシック" panose="020B0600070205080204" pitchFamily="34" charset="-128"/>
              </a:rPr>
              <a:t>Everything in Python is really an object.</a:t>
            </a:r>
          </a:p>
          <a:p>
            <a:pPr lvl="1"/>
            <a:r>
              <a:rPr lang="en-US" altLang="en-US" dirty="0">
                <a:ea typeface="ＭＳ Ｐゴシック" panose="020B0600070205080204" pitchFamily="34" charset="-128"/>
              </a:rPr>
              <a:t>We’ve seen hints of this already…</a:t>
            </a:r>
            <a:br>
              <a:rPr lang="en-US" altLang="en-US" dirty="0">
                <a:ea typeface="ＭＳ Ｐゴシック" panose="020B0600070205080204" pitchFamily="34" charset="-128"/>
              </a:rPr>
            </a:br>
            <a:r>
              <a:rPr lang="en-US" altLang="en-US" b="1" dirty="0">
                <a:solidFill>
                  <a:srgbClr val="008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“</a:t>
            </a:r>
            <a:r>
              <a:rPr lang="en-US" altLang="en-US" b="1" dirty="0" err="1">
                <a:solidFill>
                  <a:srgbClr val="008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hello”</a:t>
            </a:r>
            <a:r>
              <a:rPr lang="en-US" altLang="en-US" b="1" dirty="0" err="1">
                <a:latin typeface="Courier New" panose="02070309020205020404" pitchFamily="49" charset="0"/>
                <a:ea typeface="ＭＳ Ｐゴシック" panose="020B0600070205080204" pitchFamily="34" charset="-128"/>
              </a:rPr>
              <a:t>.upper</a:t>
            </a:r>
            <a:r>
              <a:rPr lang="en-US" altLang="en-US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()</a:t>
            </a:r>
            <a:br>
              <a:rPr lang="en-US" altLang="en-US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</a:br>
            <a:r>
              <a:rPr lang="en-US" altLang="en-US" b="1" dirty="0">
                <a:latin typeface="Courier New" panose="02070309020205020404" pitchFamily="49" charset="0"/>
                <a:ea typeface="ＭＳ Ｐゴシック" panose="020B0600070205080204" pitchFamily="34" charset="-128"/>
              </a:rPr>
              <a:t>list3.append(</a:t>
            </a:r>
            <a:r>
              <a:rPr lang="en-US" altLang="en-US" b="1" dirty="0">
                <a:solidFill>
                  <a:srgbClr val="008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‘a</a:t>
            </a:r>
            <a:r>
              <a:rPr lang="en-US" altLang="en-US" b="1" dirty="0" smtClean="0">
                <a:solidFill>
                  <a:srgbClr val="008000"/>
                </a:solidFill>
                <a:latin typeface="Courier New" panose="02070309020205020404" pitchFamily="49" charset="0"/>
                <a:ea typeface="ＭＳ Ｐゴシック" panose="020B0600070205080204" pitchFamily="34" charset="-128"/>
              </a:rPr>
              <a:t>’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)</a:t>
            </a:r>
          </a:p>
          <a:p>
            <a:pPr lvl="1"/>
            <a:r>
              <a:rPr lang="en-US" altLang="en-US" dirty="0" smtClean="0">
                <a:ea typeface="ＭＳ Ｐゴシック" panose="020B0600070205080204" pitchFamily="34" charset="-128"/>
              </a:rPr>
              <a:t>New </a:t>
            </a:r>
            <a:r>
              <a:rPr lang="en-US" altLang="en-US" dirty="0">
                <a:ea typeface="ＭＳ Ｐゴシック" panose="020B0600070205080204" pitchFamily="34" charset="-128"/>
              </a:rPr>
              <a:t>object classes can easily be defined in addition to these built-in data-types.</a:t>
            </a:r>
          </a:p>
          <a:p>
            <a:r>
              <a:rPr lang="en-US" altLang="en-US" sz="2800" dirty="0" smtClean="0">
                <a:ea typeface="ＭＳ Ｐゴシック" panose="020B0600070205080204" pitchFamily="34" charset="-128"/>
              </a:rPr>
              <a:t>In fact, programming in Python is typically done in an </a:t>
            </a:r>
            <a:br>
              <a:rPr lang="en-US" altLang="en-US" sz="2800" dirty="0" smtClean="0">
                <a:ea typeface="ＭＳ Ｐゴシック" panose="020B0600070205080204" pitchFamily="34" charset="-128"/>
              </a:rPr>
            </a:br>
            <a:r>
              <a:rPr lang="en-US" altLang="en-US" sz="2800" dirty="0" smtClean="0">
                <a:ea typeface="ＭＳ Ｐゴシック" panose="020B0600070205080204" pitchFamily="34" charset="-128"/>
              </a:rPr>
              <a:t>object-oriented fashion.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8860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352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Methods in Classes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sz="2800" dirty="0" smtClean="0">
                <a:ea typeface="ＭＳ Ｐゴシック" panose="020B0600070205080204" pitchFamily="34" charset="-128"/>
              </a:rPr>
              <a:t>Define a </a:t>
            </a:r>
            <a:r>
              <a:rPr lang="en-US" altLang="en-US" sz="2800" b="1" i="1" dirty="0" smtClean="0">
                <a:ea typeface="ＭＳ Ｐゴシック" panose="020B0600070205080204" pitchFamily="34" charset="-128"/>
              </a:rPr>
              <a:t>method</a:t>
            </a:r>
            <a:r>
              <a:rPr lang="en-US" altLang="en-US" sz="2800" i="1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sz="2800" dirty="0" smtClean="0">
                <a:ea typeface="ＭＳ Ｐゴシック" panose="020B0600070205080204" pitchFamily="34" charset="-128"/>
              </a:rPr>
              <a:t>in a </a:t>
            </a:r>
            <a:r>
              <a:rPr lang="en-US" altLang="en-US" sz="2800" b="1" i="1" dirty="0" smtClean="0">
                <a:ea typeface="ＭＳ Ｐゴシック" panose="020B0600070205080204" pitchFamily="34" charset="-128"/>
              </a:rPr>
              <a:t>class</a:t>
            </a:r>
            <a:r>
              <a:rPr lang="en-US" altLang="en-US" sz="2800" i="1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sz="2800" dirty="0" smtClean="0">
                <a:ea typeface="ＭＳ Ｐゴシック" panose="020B0600070205080204" pitchFamily="34" charset="-128"/>
              </a:rPr>
              <a:t>by including </a:t>
            </a:r>
            <a:r>
              <a:rPr lang="en-US" altLang="en-US" sz="2800" b="1" dirty="0" smtClean="0">
                <a:ea typeface="ＭＳ Ｐゴシック" panose="020B0600070205080204" pitchFamily="34" charset="-128"/>
              </a:rPr>
              <a:t>function </a:t>
            </a:r>
            <a:r>
              <a:rPr lang="en-US" altLang="en-US" sz="2800" dirty="0" smtClean="0">
                <a:ea typeface="ＭＳ Ｐゴシック" panose="020B0600070205080204" pitchFamily="34" charset="-128"/>
              </a:rPr>
              <a:t>definitions within the scope of the class block</a:t>
            </a:r>
          </a:p>
          <a:p>
            <a:r>
              <a:rPr lang="en-US" altLang="en-US" sz="2800" dirty="0" smtClean="0">
                <a:ea typeface="ＭＳ Ｐゴシック" panose="020B0600070205080204" pitchFamily="34" charset="-128"/>
              </a:rPr>
              <a:t>There must be a special first argument </a:t>
            </a:r>
            <a:r>
              <a:rPr lang="en-US" altLang="en-US" sz="2800" b="1" i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self</a:t>
            </a:r>
            <a:r>
              <a:rPr lang="en-US" altLang="en-US" sz="2800" i="1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sz="2800" dirty="0" smtClean="0">
                <a:ea typeface="ＭＳ Ｐゴシック" panose="020B0600070205080204" pitchFamily="34" charset="-128"/>
              </a:rPr>
              <a:t>in </a:t>
            </a:r>
            <a:r>
              <a:rPr lang="en-US" altLang="en-US" sz="2800" i="1" u="sng" dirty="0" smtClean="0">
                <a:ea typeface="ＭＳ Ｐゴシック" panose="020B0600070205080204" pitchFamily="34" charset="-128"/>
              </a:rPr>
              <a:t>all</a:t>
            </a:r>
            <a:r>
              <a:rPr lang="en-US" altLang="en-US" sz="2800" dirty="0" smtClean="0">
                <a:ea typeface="ＭＳ Ｐゴシック" panose="020B0600070205080204" pitchFamily="34" charset="-128"/>
              </a:rPr>
              <a:t> of method definitions which gets bound to the calling instance</a:t>
            </a:r>
          </a:p>
          <a:p>
            <a:r>
              <a:rPr lang="en-US" altLang="en-US" sz="2800" dirty="0" smtClean="0">
                <a:ea typeface="ＭＳ Ｐゴシック" panose="020B0600070205080204" pitchFamily="34" charset="-128"/>
              </a:rPr>
              <a:t>There is also usually a special method called </a:t>
            </a:r>
            <a:r>
              <a:rPr lang="en-US" altLang="en-US" sz="2800" b="1" i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__</a:t>
            </a:r>
            <a:r>
              <a:rPr lang="en-US" altLang="en-US" sz="2800" b="1" i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init</a:t>
            </a:r>
            <a:r>
              <a:rPr lang="en-US" altLang="en-US" sz="2800" b="1" i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__</a:t>
            </a:r>
            <a:r>
              <a:rPr lang="en-US" altLang="en-US" sz="2800" i="1" dirty="0" smtClean="0">
                <a:ea typeface="ＭＳ Ｐゴシック" panose="020B0600070205080204" pitchFamily="34" charset="-128"/>
              </a:rPr>
              <a:t> </a:t>
            </a:r>
            <a:r>
              <a:rPr lang="en-US" altLang="en-US" sz="2800" dirty="0" smtClean="0">
                <a:ea typeface="ＭＳ Ｐゴシック" panose="020B0600070205080204" pitchFamily="34" charset="-128"/>
              </a:rPr>
              <a:t>in most classes</a:t>
            </a:r>
          </a:p>
          <a:p>
            <a:r>
              <a:rPr lang="en-US" altLang="en-US" sz="2800" dirty="0" smtClean="0">
                <a:ea typeface="ＭＳ Ｐゴシック" panose="020B0600070205080204" pitchFamily="34" charset="-128"/>
              </a:rPr>
              <a:t>We’ll talk about both later…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7628039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 Example student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class student:</a:t>
            </a:r>
          </a:p>
          <a:p>
            <a:pPr marL="0" indent="0">
              <a:buNone/>
            </a:pP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</a:t>
            </a: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def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__</a:t>
            </a: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init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__(self, n, a):</a:t>
            </a:r>
          </a:p>
          <a:p>
            <a:pPr marL="0" indent="0">
              <a:buNone/>
            </a:pP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    </a:t>
            </a: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self.full_name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= n</a:t>
            </a:r>
          </a:p>
          <a:p>
            <a:pPr marL="0" indent="0">
              <a:buNone/>
            </a:pP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    </a:t>
            </a: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self.age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= a</a:t>
            </a:r>
          </a:p>
          <a:p>
            <a:pPr marL="0" indent="0">
              <a:buNone/>
            </a:pP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</a:t>
            </a: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def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</a:t>
            </a: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get_age</a:t>
            </a: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(self):</a:t>
            </a:r>
          </a:p>
          <a:p>
            <a:pPr marL="0" indent="0">
              <a:buNone/>
            </a:pPr>
            <a:r>
              <a:rPr lang="en-US" altLang="en-US" b="1" dirty="0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        return </a:t>
            </a:r>
            <a:r>
              <a:rPr lang="en-US" altLang="en-US" b="1" dirty="0" err="1" smtClean="0">
                <a:latin typeface="Courier New" panose="02070309020205020404" pitchFamily="49" charset="0"/>
                <a:ea typeface="ＭＳ Ｐゴシック" panose="020B0600070205080204" pitchFamily="34" charset="-128"/>
              </a:rPr>
              <a:t>self.age</a:t>
            </a:r>
            <a:endParaRPr lang="en-US" altLang="en-US" b="1" dirty="0" smtClean="0">
              <a:latin typeface="Courier New" panose="02070309020205020404" pitchFamily="49" charset="0"/>
              <a:ea typeface="ＭＳ Ｐゴシック" panose="020B0600070205080204" pitchFamily="34" charset="-128"/>
            </a:endParaRPr>
          </a:p>
          <a:p>
            <a:endParaRPr lang="en-US" b="1" dirty="0"/>
          </a:p>
        </p:txBody>
      </p:sp>
    </p:spTree>
    <p:extLst>
      <p:ext uri="{BB962C8B-B14F-4D97-AF65-F5344CB8AC3E}">
        <p14:creationId xmlns:p14="http://schemas.microsoft.com/office/powerpoint/2010/main" val="1352076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914400"/>
            <a:ext cx="8229600" cy="1143000"/>
          </a:xfrm>
        </p:spPr>
        <p:txBody>
          <a:bodyPr/>
          <a:lstStyle/>
          <a:p>
            <a:r>
              <a:rPr lang="en-US" dirty="0" smtClean="0"/>
              <a:t>Using Class Student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286000"/>
            <a:ext cx="6858000" cy="3673475"/>
          </a:xfrm>
        </p:spPr>
        <p:txBody>
          <a:bodyPr/>
          <a:lstStyle/>
          <a:p>
            <a:pPr marL="0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a = student("John", 19)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a.full_name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 print(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a.get_age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())</a:t>
            </a:r>
          </a:p>
          <a:p>
            <a:pPr marL="0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</a:p>
          <a:p>
            <a:pPr marL="0" indent="0">
              <a:buNone/>
            </a:pP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524000" y="5181600"/>
            <a:ext cx="5262979" cy="1323439"/>
          </a:xfrm>
          <a:prstGeom prst="rect">
            <a:avLst/>
          </a:prstGeom>
          <a:solidFill>
            <a:schemeClr val="tx1"/>
          </a:solidFill>
        </p:spPr>
        <p:txBody>
          <a:bodyPr wrap="none" rtlCol="0">
            <a:spAutoFit/>
          </a:bodyPr>
          <a:lstStyle/>
          <a:p>
            <a:pPr defTabSz="914400"/>
            <a:r>
              <a:rPr lang="en-US" sz="2000" dirty="0" smtClean="0">
                <a:solidFill>
                  <a:prstClr val="white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bash-4.1</a:t>
            </a:r>
            <a:r>
              <a:rPr lang="en-US" sz="2000" dirty="0">
                <a:solidFill>
                  <a:prstClr val="white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$ python class_student.py</a:t>
            </a:r>
          </a:p>
          <a:p>
            <a:pPr defTabSz="914400"/>
            <a:r>
              <a:rPr lang="en-US" sz="2000" dirty="0">
                <a:solidFill>
                  <a:prstClr val="white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John</a:t>
            </a:r>
          </a:p>
          <a:p>
            <a:pPr defTabSz="914400"/>
            <a:r>
              <a:rPr lang="en-US" sz="2000" dirty="0">
                <a:solidFill>
                  <a:prstClr val="white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19</a:t>
            </a:r>
          </a:p>
          <a:p>
            <a:pPr defTabSz="914400"/>
            <a:r>
              <a:rPr lang="en-US" sz="2000" dirty="0" smtClean="0">
                <a:solidFill>
                  <a:prstClr val="white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bash-4.1</a:t>
            </a:r>
            <a:r>
              <a:rPr lang="en-US" sz="2000" dirty="0">
                <a:solidFill>
                  <a:prstClr val="white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$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732417" y="1981200"/>
            <a:ext cx="3407229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0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Create new student object (</a:t>
            </a:r>
            <a:r>
              <a:rPr lang="en-US" sz="2000" b="1" dirty="0" smtClean="0">
                <a:solidFill>
                  <a:prstClr val="black"/>
                </a:solidFill>
                <a:latin typeface="Courier New" panose="02070309020205020404" pitchFamily="49" charset="0"/>
                <a:ea typeface="+mn-ea"/>
                <a:cs typeface="Courier New" panose="02070309020205020404" pitchFamily="49" charset="0"/>
              </a:rPr>
              <a:t>a</a:t>
            </a:r>
            <a:r>
              <a:rPr lang="en-US" sz="20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) with name “John”, age 19</a:t>
            </a:r>
            <a:endParaRPr lang="en-US" sz="2000" b="1" dirty="0">
              <a:solidFill>
                <a:prstClr val="black"/>
              </a:solidFill>
              <a:latin typeface="Calibri"/>
              <a:ea typeface="+mn-ea"/>
              <a:cs typeface="Courier New" panose="02070309020205020404" pitchFamily="49" charset="0"/>
            </a:endParaRPr>
          </a:p>
        </p:txBody>
      </p:sp>
      <p:cxnSp>
        <p:nvCxnSpPr>
          <p:cNvPr id="6" name="Straight Arrow Connector 5"/>
          <p:cNvCxnSpPr>
            <a:stCxn id="5" idx="1"/>
          </p:cNvCxnSpPr>
          <p:nvPr/>
        </p:nvCxnSpPr>
        <p:spPr>
          <a:xfrm flipH="1">
            <a:off x="3048001" y="2335143"/>
            <a:ext cx="2684416" cy="560457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629400" y="3429000"/>
            <a:ext cx="25146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0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Print an attribute of the student</a:t>
            </a:r>
            <a:endParaRPr lang="en-US" sz="2000" b="1" dirty="0">
              <a:solidFill>
                <a:prstClr val="black"/>
              </a:solidFill>
              <a:latin typeface="Calibri"/>
              <a:ea typeface="+mn-ea"/>
              <a:cs typeface="Courier New" panose="02070309020205020404" pitchFamily="49" charset="0"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6019801" y="3810000"/>
            <a:ext cx="609599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6629400" y="4267200"/>
            <a:ext cx="2514600" cy="707886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 defTabSz="914400"/>
            <a:r>
              <a:rPr lang="en-US" sz="2000" dirty="0" smtClean="0">
                <a:solidFill>
                  <a:prstClr val="black"/>
                </a:solidFill>
                <a:latin typeface="Calibri"/>
                <a:ea typeface="+mn-ea"/>
                <a:cs typeface="Courier New" panose="02070309020205020404" pitchFamily="49" charset="0"/>
              </a:rPr>
              <a:t>Call a method of student</a:t>
            </a:r>
            <a:endParaRPr lang="en-US" sz="2000" b="1" dirty="0">
              <a:solidFill>
                <a:prstClr val="black"/>
              </a:solidFill>
              <a:latin typeface="Calibri"/>
              <a:ea typeface="+mn-ea"/>
              <a:cs typeface="Courier New" panose="02070309020205020404" pitchFamily="49" charset="0"/>
            </a:endParaRPr>
          </a:p>
        </p:txBody>
      </p:sp>
      <p:cxnSp>
        <p:nvCxnSpPr>
          <p:cNvPr id="18" name="Straight Arrow Connector 17"/>
          <p:cNvCxnSpPr>
            <a:stCxn id="17" idx="1"/>
          </p:cNvCxnSpPr>
          <p:nvPr/>
        </p:nvCxnSpPr>
        <p:spPr>
          <a:xfrm flipH="1" flipV="1">
            <a:off x="6019800" y="4419600"/>
            <a:ext cx="609600" cy="201543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381000" y="5791200"/>
            <a:ext cx="10791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2400" dirty="0" smtClean="0">
                <a:solidFill>
                  <a:prstClr val="black"/>
                </a:solidFill>
                <a:latin typeface="Calibri"/>
                <a:ea typeface="+mn-ea"/>
                <a:cs typeface="Arial" panose="020B0604020202020204" pitchFamily="34" charset="0"/>
              </a:rPr>
              <a:t>Output</a:t>
            </a:r>
            <a:endParaRPr lang="en-US" sz="2400" dirty="0">
              <a:solidFill>
                <a:prstClr val="black"/>
              </a:solidFill>
              <a:latin typeface="Calibri"/>
              <a:ea typeface="+mn-ea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6975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11" grpId="0" animBg="1"/>
      <p:bldP spid="17" grpId="0" animBg="1"/>
      <p:bldP spid="21" grpId="0"/>
    </p:bld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Other Questions?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47362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77073" cy="4156799"/>
          </a:xfrm>
        </p:spPr>
        <p:txBody>
          <a:bodyPr/>
          <a:lstStyle/>
          <a:p>
            <a:r>
              <a:rPr lang="en-US" dirty="0" smtClean="0"/>
              <a:t>Project </a:t>
            </a:r>
            <a:r>
              <a:rPr lang="en-US" dirty="0"/>
              <a:t>1 is out</a:t>
            </a:r>
          </a:p>
          <a:p>
            <a:pPr lvl="1"/>
            <a:r>
              <a:rPr lang="en-US" dirty="0"/>
              <a:t>Due by </a:t>
            </a:r>
            <a:r>
              <a:rPr lang="en-US" dirty="0" smtClean="0"/>
              <a:t>Monday, April 18th at </a:t>
            </a:r>
            <a:r>
              <a:rPr lang="en-US" dirty="0"/>
              <a:t>8:59:59 PM</a:t>
            </a:r>
          </a:p>
          <a:p>
            <a:pPr lvl="1"/>
            <a:r>
              <a:rPr lang="en-US" dirty="0" smtClean="0"/>
              <a:t>No extensions!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Final exam: Common Final</a:t>
            </a:r>
          </a:p>
          <a:p>
            <a:pPr lvl="1"/>
            <a:r>
              <a:rPr lang="en-US" dirty="0" smtClean="0"/>
              <a:t>Friday, May 13th from 6 to 8 PM</a:t>
            </a:r>
            <a:endParaRPr lang="en-US" dirty="0"/>
          </a:p>
          <a:p>
            <a:pPr lvl="1"/>
            <a:r>
              <a:rPr lang="en-US" dirty="0" smtClean="0"/>
              <a:t>Location of the exam depends on your section</a:t>
            </a:r>
          </a:p>
          <a:p>
            <a:pPr lvl="1"/>
            <a:r>
              <a:rPr lang="en-US" dirty="0" smtClean="0"/>
              <a:t>If you have religious/sports exemptions that prevent you from taking the exam then, let us know ASAP!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21836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34778" y="1969364"/>
            <a:ext cx="8740780" cy="4156799"/>
          </a:xfrm>
        </p:spPr>
        <p:txBody>
          <a:bodyPr/>
          <a:lstStyle/>
          <a:p>
            <a:r>
              <a:rPr lang="en-US" dirty="0" smtClean="0"/>
              <a:t>To reinforce </a:t>
            </a:r>
            <a:r>
              <a:rPr lang="en-US" dirty="0"/>
              <a:t>what </a:t>
            </a:r>
            <a:r>
              <a:rPr lang="en-US" dirty="0" smtClean="0"/>
              <a:t>exactly it </a:t>
            </a:r>
            <a:r>
              <a:rPr lang="en-US" dirty="0"/>
              <a:t>means to write </a:t>
            </a:r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“good quality” code</a:t>
            </a:r>
          </a:p>
          <a:p>
            <a:r>
              <a:rPr lang="en-US" dirty="0" smtClean="0"/>
              <a:t>To learn </a:t>
            </a:r>
            <a:r>
              <a:rPr lang="en-US" dirty="0" smtClean="0"/>
              <a:t>about </a:t>
            </a:r>
            <a:r>
              <a:rPr lang="en-US" dirty="0" smtClean="0"/>
              <a:t>importing</a:t>
            </a:r>
            <a:endParaRPr lang="en-US" dirty="0"/>
          </a:p>
          <a:p>
            <a:r>
              <a:rPr lang="en-US" dirty="0" smtClean="0"/>
              <a:t>To better understand the usefulness of modules</a:t>
            </a:r>
          </a:p>
          <a:p>
            <a:r>
              <a:rPr lang="en-US" dirty="0" smtClean="0"/>
              <a:t>To learn what a class is, and its various parts</a:t>
            </a:r>
          </a:p>
          <a:p>
            <a:pPr lvl="1"/>
            <a:r>
              <a:rPr lang="en-US" sz="3200" dirty="0" smtClean="0"/>
              <a:t>To cover vocabulary related to classes</a:t>
            </a:r>
          </a:p>
          <a:p>
            <a:pPr lvl="1"/>
            <a:r>
              <a:rPr lang="en-US" sz="3200" dirty="0" smtClean="0"/>
              <a:t>To be able to create instances of a class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31469262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“Good Code”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If you were to ask a dozen programmers what it means to write good code, you would get a different answer from each</a:t>
            </a:r>
          </a:p>
          <a:p>
            <a:endParaRPr lang="en-US" dirty="0" smtClean="0"/>
          </a:p>
          <a:p>
            <a:r>
              <a:rPr lang="en-US" dirty="0" smtClean="0"/>
              <a:t>What </a:t>
            </a:r>
            <a:r>
              <a:rPr lang="en-US" dirty="0"/>
              <a:t>are some characteristics that we have discussed that </a:t>
            </a:r>
            <a:r>
              <a:rPr lang="en-US" dirty="0" smtClean="0"/>
              <a:t>help you write “good </a:t>
            </a:r>
            <a:r>
              <a:rPr lang="en-US" dirty="0"/>
              <a:t>code?”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6771110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 Characteristics of Good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US" dirty="0"/>
              <a:t>Readability</a:t>
            </a:r>
          </a:p>
          <a:p>
            <a:pPr lvl="1"/>
            <a:r>
              <a:rPr lang="en-US" dirty="0"/>
              <a:t>As we previously discussed, writing code that is easy to understand what it is doing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Adaptability (or Extensibility)</a:t>
            </a:r>
          </a:p>
          <a:p>
            <a:pPr lvl="1"/>
            <a:r>
              <a:rPr lang="en-US" dirty="0"/>
              <a:t>Relates to how easy it is to change conditions or add features or functionality to the code</a:t>
            </a:r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Efficiency</a:t>
            </a:r>
          </a:p>
          <a:p>
            <a:pPr lvl="1"/>
            <a:r>
              <a:rPr lang="en-US" dirty="0"/>
              <a:t>Clean code is fast </a:t>
            </a:r>
            <a:r>
              <a:rPr lang="en-US" dirty="0" smtClean="0"/>
              <a:t>code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6561109"/>
            <a:ext cx="76676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1400" dirty="0">
                <a:solidFill>
                  <a:prstClr val="black"/>
                </a:solidFill>
                <a:latin typeface="Calibri"/>
                <a:ea typeface="+mn-ea"/>
                <a:cs typeface="Arial" panose="020B0604020202020204" pitchFamily="34" charset="0"/>
              </a:rPr>
              <a:t>From: http://www.codeexcellence.com/2012/05/8-must-have-characteristics-for-writing-quality-code/</a:t>
            </a:r>
          </a:p>
        </p:txBody>
      </p:sp>
    </p:spTree>
    <p:extLst>
      <p:ext uri="{BB962C8B-B14F-4D97-AF65-F5344CB8AC3E}">
        <p14:creationId xmlns:p14="http://schemas.microsoft.com/office/powerpoint/2010/main" val="28533396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 Characteristics of Good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4"/>
            </a:pPr>
            <a:r>
              <a:rPr lang="en-US" dirty="0"/>
              <a:t>Maintainability</a:t>
            </a:r>
          </a:p>
          <a:p>
            <a:pPr lvl="1"/>
            <a:r>
              <a:rPr lang="en-US" dirty="0"/>
              <a:t>Write it </a:t>
            </a:r>
            <a:r>
              <a:rPr lang="en-US" dirty="0" smtClean="0"/>
              <a:t>so other </a:t>
            </a:r>
            <a:r>
              <a:rPr lang="en-US" dirty="0"/>
              <a:t>people </a:t>
            </a:r>
            <a:r>
              <a:rPr lang="en-US" dirty="0" smtClean="0"/>
              <a:t>can read it!</a:t>
            </a:r>
            <a:endParaRPr lang="en-US" dirty="0" smtClean="0"/>
          </a:p>
          <a:p>
            <a:pPr marL="514350" indent="-514350">
              <a:buFont typeface="+mj-lt"/>
              <a:buAutoNum type="arabicPeriod" startAt="4"/>
            </a:pPr>
            <a:r>
              <a:rPr lang="en-US" dirty="0"/>
              <a:t>Well Structured</a:t>
            </a:r>
            <a:endParaRPr lang="en-US" dirty="0" smtClean="0"/>
          </a:p>
          <a:p>
            <a:pPr lvl="1"/>
            <a:r>
              <a:rPr lang="en-US" dirty="0"/>
              <a:t>How well do the different parts of the code work together</a:t>
            </a:r>
            <a:r>
              <a:rPr lang="en-US" dirty="0" smtClean="0"/>
              <a:t>?  Is there a clear flow to the program?</a:t>
            </a:r>
          </a:p>
          <a:p>
            <a:pPr marL="514350" indent="-514350">
              <a:buFont typeface="+mj-lt"/>
              <a:buAutoNum type="arabicPeriod" startAt="4"/>
            </a:pPr>
            <a:r>
              <a:rPr lang="en-US" dirty="0"/>
              <a:t>Reliability</a:t>
            </a:r>
          </a:p>
          <a:p>
            <a:pPr lvl="1"/>
            <a:r>
              <a:rPr lang="en-US" dirty="0"/>
              <a:t>Code is stable and causes little downtime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6561109"/>
            <a:ext cx="76676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1400" dirty="0">
                <a:solidFill>
                  <a:prstClr val="black"/>
                </a:solidFill>
                <a:latin typeface="Calibri"/>
                <a:ea typeface="+mn-ea"/>
                <a:cs typeface="Arial" panose="020B0604020202020204" pitchFamily="34" charset="0"/>
              </a:rPr>
              <a:t>From: http://www.codeexcellence.com/2012/05/8-must-have-characteristics-for-writing-quality-code/</a:t>
            </a:r>
          </a:p>
        </p:txBody>
      </p:sp>
    </p:spTree>
    <p:extLst>
      <p:ext uri="{BB962C8B-B14F-4D97-AF65-F5344CB8AC3E}">
        <p14:creationId xmlns:p14="http://schemas.microsoft.com/office/powerpoint/2010/main" val="3209523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8 Characteristics of Good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14350" indent="-514350">
              <a:buFont typeface="+mj-lt"/>
              <a:buAutoNum type="arabicPeriod" startAt="7"/>
            </a:pPr>
            <a:r>
              <a:rPr lang="en-US" dirty="0"/>
              <a:t>Follows Standards</a:t>
            </a:r>
            <a:endParaRPr lang="en-US" dirty="0" smtClean="0"/>
          </a:p>
          <a:p>
            <a:pPr lvl="1"/>
            <a:r>
              <a:rPr lang="en-US" dirty="0"/>
              <a:t>Code follows a set of guidelines, rules and regulations that are set by the organization</a:t>
            </a:r>
            <a:endParaRPr lang="en-US" dirty="0" smtClean="0"/>
          </a:p>
          <a:p>
            <a:pPr marL="514350" indent="-514350">
              <a:buFont typeface="+mj-lt"/>
              <a:buAutoNum type="arabicPeriod" startAt="7"/>
            </a:pPr>
            <a:r>
              <a:rPr lang="en-US" dirty="0"/>
              <a:t>Regarded by Peers</a:t>
            </a:r>
            <a:endParaRPr lang="en-US" dirty="0" smtClean="0"/>
          </a:p>
          <a:p>
            <a:pPr lvl="1"/>
            <a:r>
              <a:rPr lang="en-US" dirty="0"/>
              <a:t>Good programmers know good </a:t>
            </a:r>
            <a:r>
              <a:rPr lang="en-US" dirty="0" smtClean="0"/>
              <a:t>code</a:t>
            </a:r>
          </a:p>
          <a:p>
            <a:pPr lvl="1"/>
            <a:r>
              <a:rPr lang="en-US" dirty="0" smtClean="0"/>
              <a:t>You </a:t>
            </a:r>
            <a:r>
              <a:rPr lang="en-US" dirty="0"/>
              <a:t>know you are doing a good programming job when your peers have good things to say about your </a:t>
            </a:r>
            <a:r>
              <a:rPr lang="en-US" dirty="0" smtClean="0"/>
              <a:t>code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0" y="6561109"/>
            <a:ext cx="766761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defTabSz="914400"/>
            <a:r>
              <a:rPr lang="en-US" sz="1400" dirty="0">
                <a:solidFill>
                  <a:prstClr val="black"/>
                </a:solidFill>
                <a:latin typeface="Calibri"/>
                <a:ea typeface="+mn-ea"/>
                <a:cs typeface="Arial" panose="020B0604020202020204" pitchFamily="34" charset="0"/>
              </a:rPr>
              <a:t>From: http://www.codeexcellence.com/2012/05/8-must-have-characteristics-for-writing-quality-code/</a:t>
            </a:r>
          </a:p>
        </p:txBody>
      </p:sp>
    </p:spTree>
    <p:extLst>
      <p:ext uri="{BB962C8B-B14F-4D97-AF65-F5344CB8AC3E}">
        <p14:creationId xmlns:p14="http://schemas.microsoft.com/office/powerpoint/2010/main" val="28794089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Importing and Modules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8138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umbc_powerpoint_templat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31282</TotalTime>
  <Words>1199</Words>
  <Application>Microsoft Office PowerPoint</Application>
  <PresentationFormat>On-screen Show (4:3)</PresentationFormat>
  <Paragraphs>250</Paragraphs>
  <Slides>34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34</vt:i4>
      </vt:variant>
    </vt:vector>
  </HeadingPairs>
  <TitlesOfParts>
    <vt:vector size="36" baseType="lpstr">
      <vt:lpstr>Office Theme</vt:lpstr>
      <vt:lpstr>umbc_powerpoint_template</vt:lpstr>
      <vt:lpstr>CMSC201  Computer Science I for Majors  Lecture 20 – Classes and Modules</vt:lpstr>
      <vt:lpstr>Last Class We Covered</vt:lpstr>
      <vt:lpstr>Any Questions from Last Time?</vt:lpstr>
      <vt:lpstr>Today’s Objectives</vt:lpstr>
      <vt:lpstr>“Good Code”</vt:lpstr>
      <vt:lpstr>8 Characteristics of Good Code</vt:lpstr>
      <vt:lpstr>8 Characteristics of Good Code</vt:lpstr>
      <vt:lpstr>8 Characteristics of Good Code</vt:lpstr>
      <vt:lpstr>Importing and Modules</vt:lpstr>
      <vt:lpstr>Reusing Code</vt:lpstr>
      <vt:lpstr>Modules</vt:lpstr>
      <vt:lpstr>Importing Modules</vt:lpstr>
      <vt:lpstr>import</vt:lpstr>
      <vt:lpstr>import</vt:lpstr>
      <vt:lpstr>from someFile import *</vt:lpstr>
      <vt:lpstr>from someFile import *</vt:lpstr>
      <vt:lpstr>from someFile import X</vt:lpstr>
      <vt:lpstr>from someFile import X</vt:lpstr>
      <vt:lpstr>Where to Import From?</vt:lpstr>
      <vt:lpstr>Object Oriented Programming: Defining Classes</vt:lpstr>
      <vt:lpstr>Classes</vt:lpstr>
      <vt:lpstr>Classes</vt:lpstr>
      <vt:lpstr>Class Parts</vt:lpstr>
      <vt:lpstr>Instances of a Class</vt:lpstr>
      <vt:lpstr>Class Description</vt:lpstr>
      <vt:lpstr>Class Example</vt:lpstr>
      <vt:lpstr>Class Example</vt:lpstr>
      <vt:lpstr>Defining a Class</vt:lpstr>
      <vt:lpstr>Everything an Object?</vt:lpstr>
      <vt:lpstr>Methods in Classes</vt:lpstr>
      <vt:lpstr>Class Example student</vt:lpstr>
      <vt:lpstr>Using Class Student</vt:lpstr>
      <vt:lpstr>Any Other Questions?</vt:lpstr>
      <vt:lpstr>Announcements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471</cp:revision>
  <dcterms:created xsi:type="dcterms:W3CDTF">2014-05-05T14:25:42Z</dcterms:created>
  <dcterms:modified xsi:type="dcterms:W3CDTF">2016-04-19T01:43:18Z</dcterms:modified>
</cp:coreProperties>
</file>